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5" r:id="rId6"/>
    <p:sldId id="305" r:id="rId7"/>
    <p:sldId id="299" r:id="rId8"/>
    <p:sldId id="304" r:id="rId9"/>
    <p:sldId id="262" r:id="rId10"/>
    <p:sldId id="303" r:id="rId11"/>
    <p:sldId id="306" r:id="rId12"/>
    <p:sldId id="307" r:id="rId13"/>
    <p:sldId id="30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A6A6A6"/>
    <a:srgbClr val="7F7F7F"/>
    <a:srgbClr val="58A618"/>
    <a:srgbClr val="A5A5A5"/>
    <a:srgbClr val="8DB3E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4371" autoAdjust="0"/>
  </p:normalViewPr>
  <p:slideViewPr>
    <p:cSldViewPr>
      <p:cViewPr>
        <p:scale>
          <a:sx n="90" d="100"/>
          <a:sy n="90" d="100"/>
        </p:scale>
        <p:origin x="-57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046A6C-4223-46CC-BB02-AF00EB540BB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50C67-76FF-4395-8E6D-62B4DD70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F2F643-77B3-46DD-AB2B-833C8900A5FD}" type="datetimeFigureOut">
              <a:rPr lang="en-CA" smtClean="0"/>
              <a:t>29/08/2011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A73FB4-252F-49A5-8DFA-8886B4512B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4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ant.net/blog/index.php/2010/09/29/top-5-reasons-to-get-started-with-enterprise-cloud-computin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lculator.s3.amazonaws.com/calc5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ant.net/blog/index.php/2010/11/18/details-matter-in-the-clou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ant.net/blog/index.php/2010/11/18/geography-matters-in-the-cloud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adiant.net/data/news/radiant_expands_national_cloud_infrastructure_in_toronto_26_681.ph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72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http://www.radiant.net/blog/index.php/2010/09/29/top-5-reasons-to-get-started-with-enterprise-cloud-computing/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3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an example of a complex pricing model: </a:t>
            </a:r>
            <a:r>
              <a:rPr lang="en-US" dirty="0" smtClean="0">
                <a:hlinkClick r:id="rId3"/>
              </a:rPr>
              <a:t>http://calculator.s3.amazonaws.com/calc5.html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7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http://www.radiant.net/blog/index.php/2010/11/18/details-matter-in-the-cloud/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35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http://www.radiant.net/blog/index.php/2010/11/18/geography-matters-in-the-cloud/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4"/>
              </a:rPr>
              <a:t>http://www.radiant.net/data/news/radiant_expands_national_cloud_infrastructure_in_toronto_26_681.php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73FB4-252F-49A5-8DFA-8886B4512B1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17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dia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ul27_Radiant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0772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733800"/>
            <a:ext cx="4581728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A6A6A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667000"/>
            <a:ext cx="4676274" cy="784225"/>
          </a:xfrm>
        </p:spPr>
        <p:txBody>
          <a:bodyPr>
            <a:noAutofit/>
          </a:bodyPr>
          <a:lstStyle>
            <a:lvl1pPr algn="r">
              <a:defRPr sz="2200" b="1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92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adian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header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0525"/>
            <a:ext cx="899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ts val="3000"/>
              </a:lnSpc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/>
            </a:lvl1pPr>
            <a:lvl2pPr marL="7429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 sz="2000"/>
            </a:lvl2pPr>
            <a:lvl3pPr marL="11430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 sz="2000"/>
            </a:lvl3pPr>
            <a:lvl4pPr marL="16002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 sz="2400"/>
            </a:lvl4pPr>
            <a:lvl5pPr marL="233363" indent="-233363">
              <a:buClr>
                <a:schemeClr val="accent2"/>
              </a:buClr>
              <a:buFont typeface="Wingdings" pitchFamily="2" charset="2"/>
              <a:buChar char=""/>
              <a:defRPr sz="2400"/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Second level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Third level </a:t>
            </a: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lvl="0"/>
            <a:endParaRPr lang="en-CA" dirty="0"/>
          </a:p>
        </p:txBody>
      </p:sp>
      <p:pic>
        <p:nvPicPr>
          <p:cNvPr id="9" name="Picture 8" descr="Radiant_PP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8400"/>
            <a:ext cx="1377950" cy="5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62724"/>
            <a:ext cx="6781800" cy="21907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‹#›</a:t>
            </a:fld>
            <a:r>
              <a:rPr lang="en-CA" dirty="0" smtClean="0">
                <a:solidFill>
                  <a:srgbClr val="3399FF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	</a:t>
            </a:r>
            <a:r>
              <a:rPr lang="en-US" kern="0" dirty="0" smtClean="0">
                <a:solidFill>
                  <a:sysClr val="windowText" lastClr="000000"/>
                </a:solidFill>
              </a:rPr>
              <a:t>2011 Radiant Communications Corp. All rights reserved.</a:t>
            </a:r>
          </a:p>
          <a:p>
            <a:r>
              <a:rPr lang="en-CA" dirty="0" smtClean="0"/>
              <a:t>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072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dia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header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0525"/>
            <a:ext cx="899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9" name="Picture 8" descr="Radiant_PP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6248400"/>
            <a:ext cx="1377950" cy="5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62724"/>
            <a:ext cx="6781800" cy="21907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‹#›</a:t>
            </a:fld>
            <a:r>
              <a:rPr lang="en-CA" dirty="0" smtClean="0">
                <a:solidFill>
                  <a:srgbClr val="3399FF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	</a:t>
            </a:r>
            <a:r>
              <a:rPr lang="en-US" kern="0" dirty="0" smtClean="0">
                <a:solidFill>
                  <a:sysClr val="windowText" lastClr="000000"/>
                </a:solidFill>
              </a:rPr>
              <a:t>2011 Radiant Communications Corp. All rights reserved.</a:t>
            </a:r>
          </a:p>
          <a:p>
            <a:r>
              <a:rPr lang="en-CA" dirty="0" smtClean="0"/>
              <a:t>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53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diant 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header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90525"/>
            <a:ext cx="899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038600" cy="4190999"/>
          </a:xfr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/>
            </a:lvl1pPr>
            <a:lvl2pPr marL="7429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 sz="2000"/>
            </a:lvl2pPr>
            <a:lvl3pPr marL="11430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 sz="2000"/>
            </a:lvl3pPr>
            <a:lvl4pPr marL="16002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 sz="2400"/>
            </a:lvl4pPr>
            <a:lvl5pPr marL="233363" indent="-233363">
              <a:buClr>
                <a:schemeClr val="accent2"/>
              </a:buClr>
              <a:buFont typeface="Wingdings" pitchFamily="2" charset="2"/>
              <a:buChar char=""/>
              <a:defRPr sz="2400"/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Second level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Third level </a:t>
            </a: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288" y="6499040"/>
            <a:ext cx="6851650" cy="16491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 smtClean="0">
              <a:solidFill>
                <a:schemeClr val="tx1"/>
              </a:solidFill>
            </a:endParaRPr>
          </a:p>
          <a:p>
            <a:fld id="{7D8FCA96-98BA-439F-9EFE-2F7068155CA3}" type="slidenum">
              <a:rPr lang="en-CA" smtClean="0">
                <a:solidFill>
                  <a:srgbClr val="3399FF"/>
                </a:solidFill>
              </a:rPr>
              <a:pPr/>
              <a:t>‹#›</a:t>
            </a:fld>
            <a:r>
              <a:rPr lang="en-CA" dirty="0" smtClean="0"/>
              <a:t>	</a:t>
            </a:r>
            <a:r>
              <a:rPr lang="en-CA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kern="0" dirty="0" smtClean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endParaRPr lang="en-CA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0" y="2057400"/>
            <a:ext cx="4114800" cy="4191000"/>
          </a:xfr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/>
            </a:lvl1pPr>
            <a:lvl2pPr marL="7429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 sz="2000"/>
            </a:lvl2pPr>
            <a:lvl3pPr marL="11430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 sz="2000"/>
            </a:lvl3pPr>
            <a:lvl4pPr marL="1600200" marR="0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 sz="2400"/>
            </a:lvl4pPr>
            <a:lvl5pPr marL="233363" indent="-233363">
              <a:buClr>
                <a:schemeClr val="accent2"/>
              </a:buClr>
              <a:buFont typeface="Wingdings" pitchFamily="2" charset="2"/>
              <a:buChar char=""/>
              <a:defRPr sz="2400"/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Second level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Third level </a:t>
            </a: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lvl="0"/>
            <a:endParaRPr lang="en-CA" dirty="0"/>
          </a:p>
        </p:txBody>
      </p:sp>
      <p:pic>
        <p:nvPicPr>
          <p:cNvPr id="9" name="Picture 8" descr="Radiant_PP_logo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48400"/>
            <a:ext cx="1377950" cy="50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535113"/>
            <a:ext cx="4040188" cy="52228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4572000" y="1524000"/>
            <a:ext cx="4114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2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Second level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55 Roman"/>
                <a:ea typeface="ＭＳ Ｐゴシック" pitchFamily="29" charset="-128"/>
              </a:rPr>
              <a:t>Third level </a:t>
            </a:r>
          </a:p>
          <a:p>
            <a:pPr marL="1600200" marR="0" lvl="3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CE79-9B8B-40E7-8E0A-1E0E61EF58FB}" type="datetime1">
              <a:rPr lang="en-CA" smtClean="0"/>
              <a:t>29/08/2011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CA96-98BA-439F-9EFE-2F7068155C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2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marR="0" indent="-28575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6A00"/>
        </a:buClr>
        <a:buSzPct val="120000"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6A00"/>
        </a:buClr>
        <a:buSzPct val="60000"/>
        <a:buFont typeface="Lucida Grande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6A00"/>
        </a:buClr>
        <a:buSzPct val="150000"/>
        <a:buFont typeface="Lucida Grande"/>
        <a:buChar char="­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g"/><Relationship Id="rId3" Type="http://schemas.openxmlformats.org/officeDocument/2006/relationships/image" Target="../media/image5.bmp"/><Relationship Id="rId7" Type="http://schemas.openxmlformats.org/officeDocument/2006/relationships/image" Target="../media/image9.jpg"/><Relationship Id="rId12" Type="http://schemas.openxmlformats.org/officeDocument/2006/relationships/image" Target="../media/image14.bmp"/><Relationship Id="rId17" Type="http://schemas.openxmlformats.org/officeDocument/2006/relationships/image" Target="../media/image19.jpeg"/><Relationship Id="rId2" Type="http://schemas.openxmlformats.org/officeDocument/2006/relationships/image" Target="../media/image4.bmp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://www.imaginevirtuallyanyth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March 7, 2011</a:t>
            </a:r>
            <a:endParaRPr lang="en-CA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819400"/>
            <a:ext cx="4828674" cy="784225"/>
          </a:xfrm>
        </p:spPr>
        <p:txBody>
          <a:bodyPr/>
          <a:lstStyle/>
          <a:p>
            <a:r>
              <a:rPr lang="en-CA" sz="2200" b="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AlwaysThere</a:t>
            </a:r>
            <a:r>
              <a:rPr lang="en-CA" sz="2200" b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™ Virtual Cloud Servers</a:t>
            </a:r>
            <a:endParaRPr lang="en-CA" sz="2200" b="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Radiant’s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Cloud Network Architecture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10</a:t>
            </a:fld>
            <a:r>
              <a:rPr lang="en-CA" dirty="0" smtClean="0">
                <a:solidFill>
                  <a:schemeClr val="tx1"/>
                </a:solidFill>
              </a:rPr>
              <a:t> 	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2011 Radiant Communications Corp. All rights reserved.</a:t>
            </a:r>
          </a:p>
          <a:p>
            <a:r>
              <a:rPr lang="en-CA" dirty="0" smtClean="0"/>
              <a:t>				</a:t>
            </a:r>
            <a:endParaRPr lang="en-CA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990600" y="1398588"/>
            <a:ext cx="67818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58" name="Group 2057"/>
          <p:cNvGrpSpPr/>
          <p:nvPr/>
        </p:nvGrpSpPr>
        <p:grpSpPr>
          <a:xfrm>
            <a:off x="1219200" y="1371600"/>
            <a:ext cx="6495910" cy="4647325"/>
            <a:chOff x="1219200" y="1825848"/>
            <a:chExt cx="6495910" cy="4647325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248975"/>
              <a:ext cx="552310" cy="76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31233" flipH="1">
              <a:off x="5061885" y="4593741"/>
              <a:ext cx="652267" cy="63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591" y="4270823"/>
              <a:ext cx="552310" cy="76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68767">
              <a:off x="2654919" y="2939853"/>
              <a:ext cx="652267" cy="63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68767">
              <a:off x="3051873" y="4593742"/>
              <a:ext cx="652267" cy="63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4" name="Rounded Rectangle 2063"/>
            <p:cNvSpPr/>
            <p:nvPr/>
          </p:nvSpPr>
          <p:spPr>
            <a:xfrm>
              <a:off x="1219200" y="2847182"/>
              <a:ext cx="2723550" cy="2334418"/>
            </a:xfrm>
            <a:prstGeom prst="roundRect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65" name="Group 2064"/>
            <p:cNvGrpSpPr/>
            <p:nvPr/>
          </p:nvGrpSpPr>
          <p:grpSpPr>
            <a:xfrm>
              <a:off x="1447800" y="5334000"/>
              <a:ext cx="2333626" cy="1070911"/>
              <a:chOff x="3567114" y="5650254"/>
              <a:chExt cx="2333626" cy="1070911"/>
            </a:xfrm>
          </p:grpSpPr>
          <p:pic>
            <p:nvPicPr>
              <p:cNvPr id="212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114" y="5650254"/>
                <a:ext cx="2333626" cy="1070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5" name="TextBox 2124"/>
              <p:cNvSpPr txBox="1"/>
              <p:nvPr/>
            </p:nvSpPr>
            <p:spPr>
              <a:xfrm>
                <a:off x="3895726" y="5919811"/>
                <a:ext cx="1752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Last Mile Carriers &amp; Western Canada</a:t>
                </a:r>
              </a:p>
            </p:txBody>
          </p:sp>
        </p:grpSp>
        <p:grpSp>
          <p:nvGrpSpPr>
            <p:cNvPr id="2066" name="Group 2065"/>
            <p:cNvGrpSpPr/>
            <p:nvPr/>
          </p:nvGrpSpPr>
          <p:grpSpPr>
            <a:xfrm>
              <a:off x="4786313" y="5402262"/>
              <a:ext cx="2333626" cy="1070911"/>
              <a:chOff x="7005639" y="5566116"/>
              <a:chExt cx="2333626" cy="1070911"/>
            </a:xfrm>
          </p:grpSpPr>
          <p:pic>
            <p:nvPicPr>
              <p:cNvPr id="212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639" y="5566116"/>
                <a:ext cx="2333626" cy="10709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3" name="TextBox 2122"/>
              <p:cNvSpPr txBox="1"/>
              <p:nvPr/>
            </p:nvSpPr>
            <p:spPr>
              <a:xfrm>
                <a:off x="7391400" y="5861843"/>
                <a:ext cx="1752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Last Mile Carriers &amp; Eastern Canada</a:t>
                </a:r>
              </a:p>
            </p:txBody>
          </p:sp>
        </p:grpSp>
        <p:cxnSp>
          <p:nvCxnSpPr>
            <p:cNvPr id="2067" name="Straight Arrow Connector 2066"/>
            <p:cNvCxnSpPr/>
            <p:nvPr/>
          </p:nvCxnSpPr>
          <p:spPr>
            <a:xfrm flipV="1">
              <a:off x="2850358" y="5153799"/>
              <a:ext cx="311568" cy="29767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68" name="Straight Arrow Connector 2067"/>
            <p:cNvCxnSpPr/>
            <p:nvPr/>
          </p:nvCxnSpPr>
          <p:spPr>
            <a:xfrm flipV="1">
              <a:off x="3077369" y="5161493"/>
              <a:ext cx="257304" cy="3098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69" name="TextBox 2068"/>
            <p:cNvSpPr txBox="1"/>
            <p:nvPr/>
          </p:nvSpPr>
          <p:spPr>
            <a:xfrm>
              <a:off x="2399901" y="4685361"/>
              <a:ext cx="724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ERX</a:t>
              </a:r>
            </a:p>
          </p:txBody>
        </p:sp>
        <p:pic>
          <p:nvPicPr>
            <p:cNvPr id="207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319" y="3675457"/>
              <a:ext cx="712323" cy="744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71" name="Straight Arrow Connector 2070"/>
            <p:cNvCxnSpPr/>
            <p:nvPr/>
          </p:nvCxnSpPr>
          <p:spPr>
            <a:xfrm>
              <a:off x="2850716" y="4367213"/>
              <a:ext cx="321703" cy="3373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72" name="TextBox 2071"/>
            <p:cNvSpPr txBox="1"/>
            <p:nvPr/>
          </p:nvSpPr>
          <p:spPr>
            <a:xfrm>
              <a:off x="1461061" y="3866862"/>
              <a:ext cx="887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SSG550</a:t>
              </a:r>
            </a:p>
          </p:txBody>
        </p:sp>
        <p:sp>
          <p:nvSpPr>
            <p:cNvPr id="2073" name="TextBox 2072"/>
            <p:cNvSpPr txBox="1"/>
            <p:nvPr/>
          </p:nvSpPr>
          <p:spPr>
            <a:xfrm>
              <a:off x="1873177" y="3187988"/>
              <a:ext cx="887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M10i</a:t>
              </a:r>
            </a:p>
          </p:txBody>
        </p:sp>
        <p:cxnSp>
          <p:nvCxnSpPr>
            <p:cNvPr id="2074" name="Straight Arrow Connector 2073"/>
            <p:cNvCxnSpPr/>
            <p:nvPr/>
          </p:nvCxnSpPr>
          <p:spPr>
            <a:xfrm flipV="1">
              <a:off x="2762050" y="3486656"/>
              <a:ext cx="0" cy="36541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75" name="TextBox 2074"/>
            <p:cNvSpPr txBox="1"/>
            <p:nvPr/>
          </p:nvSpPr>
          <p:spPr>
            <a:xfrm>
              <a:off x="1295400" y="2895600"/>
              <a:ext cx="1371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Vancouver POP</a:t>
              </a:r>
            </a:p>
          </p:txBody>
        </p:sp>
        <p:pic>
          <p:nvPicPr>
            <p:cNvPr id="207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088" y="4264473"/>
              <a:ext cx="552310" cy="76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7" name="Rectangle 2076"/>
            <p:cNvSpPr/>
            <p:nvPr/>
          </p:nvSpPr>
          <p:spPr>
            <a:xfrm>
              <a:off x="1487558" y="4912519"/>
              <a:ext cx="798442" cy="1658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8" name="TextBox 2077"/>
            <p:cNvSpPr txBox="1"/>
            <p:nvPr/>
          </p:nvSpPr>
          <p:spPr>
            <a:xfrm>
              <a:off x="1409301" y="4876800"/>
              <a:ext cx="724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GCU</a:t>
              </a:r>
            </a:p>
          </p:txBody>
        </p:sp>
        <p:cxnSp>
          <p:nvCxnSpPr>
            <p:cNvPr id="2079" name="Straight Arrow Connector 2078"/>
            <p:cNvCxnSpPr/>
            <p:nvPr/>
          </p:nvCxnSpPr>
          <p:spPr>
            <a:xfrm flipH="1">
              <a:off x="1924398" y="4206082"/>
              <a:ext cx="424540" cy="18811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80" name="Left-Right Arrow 2079"/>
            <p:cNvSpPr/>
            <p:nvPr/>
          </p:nvSpPr>
          <p:spPr>
            <a:xfrm>
              <a:off x="3945429" y="3733800"/>
              <a:ext cx="993284" cy="378965"/>
            </a:xfrm>
            <a:prstGeom prst="leftRightArrow">
              <a:avLst/>
            </a:prstGeom>
            <a:solidFill>
              <a:srgbClr val="A2A2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1" name="TextBox 2080"/>
            <p:cNvSpPr txBox="1"/>
            <p:nvPr/>
          </p:nvSpPr>
          <p:spPr>
            <a:xfrm>
              <a:off x="3945429" y="3276600"/>
              <a:ext cx="1001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Private Backbone</a:t>
              </a:r>
            </a:p>
          </p:txBody>
        </p:sp>
        <p:grpSp>
          <p:nvGrpSpPr>
            <p:cNvPr id="2082" name="Group 2081"/>
            <p:cNvGrpSpPr/>
            <p:nvPr/>
          </p:nvGrpSpPr>
          <p:grpSpPr>
            <a:xfrm>
              <a:off x="3370277" y="1825848"/>
              <a:ext cx="2268523" cy="993552"/>
              <a:chOff x="5625004" y="1722661"/>
              <a:chExt cx="2268523" cy="993552"/>
            </a:xfrm>
          </p:grpSpPr>
          <p:pic>
            <p:nvPicPr>
              <p:cNvPr id="212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5004" y="1722661"/>
                <a:ext cx="2268523" cy="993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1" name="TextBox 2120"/>
              <p:cNvSpPr txBox="1"/>
              <p:nvPr/>
            </p:nvSpPr>
            <p:spPr>
              <a:xfrm>
                <a:off x="6408443" y="2024966"/>
                <a:ext cx="12199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Internet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8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68767" flipH="1" flipV="1">
              <a:off x="5157255" y="2936975"/>
              <a:ext cx="652267" cy="63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4" name="Rounded Rectangle 2083"/>
            <p:cNvSpPr/>
            <p:nvPr/>
          </p:nvSpPr>
          <p:spPr>
            <a:xfrm>
              <a:off x="4953000" y="2895600"/>
              <a:ext cx="2723550" cy="2334418"/>
            </a:xfrm>
            <a:prstGeom prst="roundRect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5" name="TextBox 2084"/>
            <p:cNvSpPr txBox="1"/>
            <p:nvPr/>
          </p:nvSpPr>
          <p:spPr>
            <a:xfrm>
              <a:off x="5638800" y="4724041"/>
              <a:ext cx="724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ERX</a:t>
              </a:r>
            </a:p>
          </p:txBody>
        </p:sp>
        <p:pic>
          <p:nvPicPr>
            <p:cNvPr id="208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58139" y="3797299"/>
              <a:ext cx="707004" cy="738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7" name="TextBox 2086"/>
            <p:cNvSpPr txBox="1"/>
            <p:nvPr/>
          </p:nvSpPr>
          <p:spPr>
            <a:xfrm>
              <a:off x="5604435" y="3733800"/>
              <a:ext cx="887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ISG2000</a:t>
              </a:r>
            </a:p>
          </p:txBody>
        </p:sp>
        <p:sp>
          <p:nvSpPr>
            <p:cNvPr id="2088" name="TextBox 2087"/>
            <p:cNvSpPr txBox="1"/>
            <p:nvPr/>
          </p:nvSpPr>
          <p:spPr>
            <a:xfrm>
              <a:off x="5707499" y="3026938"/>
              <a:ext cx="8878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M10i</a:t>
              </a:r>
            </a:p>
          </p:txBody>
        </p:sp>
        <p:cxnSp>
          <p:nvCxnSpPr>
            <p:cNvPr id="2089" name="Straight Arrow Connector 2088"/>
            <p:cNvCxnSpPr/>
            <p:nvPr/>
          </p:nvCxnSpPr>
          <p:spPr>
            <a:xfrm flipV="1">
              <a:off x="5538512" y="3486656"/>
              <a:ext cx="17182" cy="35858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90" name="TextBox 2089"/>
            <p:cNvSpPr txBox="1"/>
            <p:nvPr/>
          </p:nvSpPr>
          <p:spPr>
            <a:xfrm>
              <a:off x="6172200" y="28956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Toronto POP</a:t>
              </a:r>
            </a:p>
          </p:txBody>
        </p:sp>
        <p:pic>
          <p:nvPicPr>
            <p:cNvPr id="209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248975"/>
              <a:ext cx="552310" cy="767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92" name="Rectangle 2091"/>
            <p:cNvSpPr/>
            <p:nvPr/>
          </p:nvSpPr>
          <p:spPr>
            <a:xfrm>
              <a:off x="6705600" y="4911276"/>
              <a:ext cx="798442" cy="1658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3" name="TextBox 2092"/>
            <p:cNvSpPr txBox="1"/>
            <p:nvPr/>
          </p:nvSpPr>
          <p:spPr>
            <a:xfrm>
              <a:off x="6753104" y="4876800"/>
              <a:ext cx="724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GCU</a:t>
              </a:r>
            </a:p>
          </p:txBody>
        </p:sp>
        <p:cxnSp>
          <p:nvCxnSpPr>
            <p:cNvPr id="2094" name="Straight Arrow Connector 2093"/>
            <p:cNvCxnSpPr/>
            <p:nvPr/>
          </p:nvCxnSpPr>
          <p:spPr>
            <a:xfrm>
              <a:off x="5555694" y="4352923"/>
              <a:ext cx="41553" cy="3516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95" name="Straight Arrow Connector 2094"/>
            <p:cNvCxnSpPr/>
            <p:nvPr/>
          </p:nvCxnSpPr>
          <p:spPr>
            <a:xfrm>
              <a:off x="5707499" y="4295360"/>
              <a:ext cx="1150501" cy="39000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096" name="Flowchart: Sequential Access Storage 2095"/>
            <p:cNvSpPr/>
            <p:nvPr/>
          </p:nvSpPr>
          <p:spPr>
            <a:xfrm>
              <a:off x="6363099" y="3614234"/>
              <a:ext cx="409275" cy="419548"/>
            </a:xfrm>
            <a:prstGeom prst="flowChartMagneticTape">
              <a:avLst/>
            </a:prstGeom>
            <a:solidFill>
              <a:srgbClr val="614D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7" name="TextBox 2096"/>
            <p:cNvSpPr txBox="1"/>
            <p:nvPr/>
          </p:nvSpPr>
          <p:spPr>
            <a:xfrm>
              <a:off x="6772374" y="3592596"/>
              <a:ext cx="887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SA6000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SSL VPN</a:t>
              </a:r>
            </a:p>
          </p:txBody>
        </p:sp>
        <p:cxnSp>
          <p:nvCxnSpPr>
            <p:cNvPr id="2098" name="Straight Arrow Connector 2097"/>
            <p:cNvCxnSpPr/>
            <p:nvPr/>
          </p:nvCxnSpPr>
          <p:spPr>
            <a:xfrm flipH="1" flipV="1">
              <a:off x="5745599" y="3486656"/>
              <a:ext cx="617500" cy="2936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99" name="Straight Arrow Connector 2098"/>
            <p:cNvCxnSpPr/>
            <p:nvPr/>
          </p:nvCxnSpPr>
          <p:spPr>
            <a:xfrm flipH="1">
              <a:off x="5715000" y="3962400"/>
              <a:ext cx="665326" cy="23341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0" name="Straight Arrow Connector 2099"/>
            <p:cNvCxnSpPr/>
            <p:nvPr/>
          </p:nvCxnSpPr>
          <p:spPr>
            <a:xfrm>
              <a:off x="5438822" y="5161493"/>
              <a:ext cx="41553" cy="3516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1" name="Straight Arrow Connector 2100"/>
            <p:cNvCxnSpPr/>
            <p:nvPr/>
          </p:nvCxnSpPr>
          <p:spPr>
            <a:xfrm>
              <a:off x="5562600" y="5153799"/>
              <a:ext cx="41553" cy="3516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2" name="Straight Arrow Connector 2101"/>
            <p:cNvCxnSpPr/>
            <p:nvPr/>
          </p:nvCxnSpPr>
          <p:spPr>
            <a:xfrm>
              <a:off x="5328933" y="5169188"/>
              <a:ext cx="40024" cy="3362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3" name="Straight Arrow Connector 2102"/>
            <p:cNvCxnSpPr/>
            <p:nvPr/>
          </p:nvCxnSpPr>
          <p:spPr>
            <a:xfrm>
              <a:off x="5700317" y="5122041"/>
              <a:ext cx="41553" cy="3516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04" name="Straight Arrow Connector 2103"/>
            <p:cNvCxnSpPr/>
            <p:nvPr/>
          </p:nvCxnSpPr>
          <p:spPr>
            <a:xfrm flipH="1">
              <a:off x="3216798" y="3315132"/>
              <a:ext cx="56462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05" name="Straight Connector 2104"/>
            <p:cNvCxnSpPr/>
            <p:nvPr/>
          </p:nvCxnSpPr>
          <p:spPr>
            <a:xfrm>
              <a:off x="3781426" y="3315132"/>
              <a:ext cx="0" cy="55716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06" name="Straight Connector 2105"/>
            <p:cNvCxnSpPr/>
            <p:nvPr/>
          </p:nvCxnSpPr>
          <p:spPr>
            <a:xfrm>
              <a:off x="3781426" y="3872299"/>
              <a:ext cx="132397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07" name="Straight Connector 2106"/>
            <p:cNvCxnSpPr/>
            <p:nvPr/>
          </p:nvCxnSpPr>
          <p:spPr>
            <a:xfrm flipH="1" flipV="1">
              <a:off x="5093852" y="3334182"/>
              <a:ext cx="11548" cy="53811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08" name="Straight Arrow Connector 2107"/>
            <p:cNvCxnSpPr/>
            <p:nvPr/>
          </p:nvCxnSpPr>
          <p:spPr>
            <a:xfrm>
              <a:off x="5085608" y="3334182"/>
              <a:ext cx="1524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09" name="Straight Arrow Connector 2108"/>
            <p:cNvCxnSpPr/>
            <p:nvPr/>
          </p:nvCxnSpPr>
          <p:spPr>
            <a:xfrm>
              <a:off x="3540352" y="3962400"/>
              <a:ext cx="0" cy="69860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10" name="Straight Connector 2109"/>
            <p:cNvCxnSpPr/>
            <p:nvPr/>
          </p:nvCxnSpPr>
          <p:spPr>
            <a:xfrm>
              <a:off x="3529012" y="3962400"/>
              <a:ext cx="1587936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11" name="Straight Arrow Connector 2110"/>
            <p:cNvCxnSpPr/>
            <p:nvPr/>
          </p:nvCxnSpPr>
          <p:spPr>
            <a:xfrm>
              <a:off x="5116948" y="3959622"/>
              <a:ext cx="11548" cy="76441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12" name="Straight Arrow Connector 2111"/>
            <p:cNvCxnSpPr>
              <a:stCxn id="2083" idx="0"/>
            </p:cNvCxnSpPr>
            <p:nvPr/>
          </p:nvCxnSpPr>
          <p:spPr>
            <a:xfrm flipH="1" flipV="1">
              <a:off x="5263430" y="2590801"/>
              <a:ext cx="263292" cy="3491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3" name="Straight Arrow Connector 2112"/>
            <p:cNvCxnSpPr/>
            <p:nvPr/>
          </p:nvCxnSpPr>
          <p:spPr>
            <a:xfrm flipH="1" flipV="1">
              <a:off x="5174558" y="2630271"/>
              <a:ext cx="264264" cy="3551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4" name="Straight Arrow Connector 2113"/>
            <p:cNvCxnSpPr/>
            <p:nvPr/>
          </p:nvCxnSpPr>
          <p:spPr>
            <a:xfrm flipH="1" flipV="1">
              <a:off x="5053060" y="2669584"/>
              <a:ext cx="264264" cy="3551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5" name="Straight Arrow Connector 2114"/>
            <p:cNvCxnSpPr/>
            <p:nvPr/>
          </p:nvCxnSpPr>
          <p:spPr>
            <a:xfrm flipH="1" flipV="1">
              <a:off x="4907810" y="2672758"/>
              <a:ext cx="330198" cy="4514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6" name="Straight Arrow Connector 2115"/>
            <p:cNvCxnSpPr/>
            <p:nvPr/>
          </p:nvCxnSpPr>
          <p:spPr>
            <a:xfrm flipV="1">
              <a:off x="3161926" y="2590801"/>
              <a:ext cx="545351" cy="43100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7" name="Straight Arrow Connector 2116"/>
            <p:cNvCxnSpPr/>
            <p:nvPr/>
          </p:nvCxnSpPr>
          <p:spPr>
            <a:xfrm flipV="1">
              <a:off x="3074817" y="2517909"/>
              <a:ext cx="545351" cy="43100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8" name="Straight Arrow Connector 2117"/>
            <p:cNvCxnSpPr/>
            <p:nvPr/>
          </p:nvCxnSpPr>
          <p:spPr>
            <a:xfrm flipV="1">
              <a:off x="3227217" y="2670309"/>
              <a:ext cx="545351" cy="43100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19" name="Straight Arrow Connector 2118"/>
            <p:cNvCxnSpPr/>
            <p:nvPr/>
          </p:nvCxnSpPr>
          <p:spPr>
            <a:xfrm flipV="1">
              <a:off x="2910642" y="2467474"/>
              <a:ext cx="635606" cy="5543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69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Reasons to Move to the Cloud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business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gility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Start small. Scale up and down on demand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ffectiveness</a:t>
            </a:r>
          </a:p>
          <a:p>
            <a:pPr marL="574675" lvl="1" indent="-34290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Spend time on activities that will differentiate your business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Align the cost of IT with the service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eceive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66737" lvl="1" indent="-34290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Chargeback &amp; pay-per-use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Lower Total Cost of Ownership (TCO)</a:t>
            </a:r>
          </a:p>
          <a:p>
            <a:pPr marL="566737" lvl="1" indent="-34290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Leverage economies of scale</a:t>
            </a:r>
          </a:p>
          <a:p>
            <a:pPr marL="2238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86524"/>
            <a:ext cx="6781800" cy="219076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fld id="{7D8FCA96-98BA-439F-9EFE-2F7068155CA3}" type="slidenum">
              <a:rPr lang="en-CA" smtClean="0">
                <a:solidFill>
                  <a:srgbClr val="3399FF"/>
                </a:solidFill>
              </a:rPr>
              <a:pPr/>
              <a:t>2</a:t>
            </a:fld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US" kern="0" dirty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r>
              <a:rPr lang="en-CA" dirty="0">
                <a:solidFill>
                  <a:schemeClr val="tx1"/>
                </a:solidFill>
              </a:rPr>
              <a:t>	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12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" y="3413300"/>
            <a:ext cx="2093218" cy="1392941"/>
          </a:xfrm>
          <a:prstGeom prst="rect">
            <a:avLst/>
          </a:prstGeom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46" y="1932247"/>
            <a:ext cx="2570754" cy="1115753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5635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-128"/>
              </a:rPr>
              <a:t>Some of Our Cloud Server Clients…</a:t>
            </a:r>
            <a:endParaRPr lang="en-US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0525"/>
            <a:ext cx="8229600" cy="4830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6781800" cy="304800"/>
          </a:xfrm>
          <a:prstGeom prst="rect">
            <a:avLst/>
          </a:prstGeom>
        </p:spPr>
        <p:txBody>
          <a:bodyPr/>
          <a:lstStyle/>
          <a:p>
            <a:endParaRPr lang="en-CA" sz="1200" dirty="0" smtClean="0"/>
          </a:p>
          <a:p>
            <a:r>
              <a:rPr lang="en-CA" sz="1200" dirty="0" smtClean="0"/>
              <a:t>3</a:t>
            </a:r>
            <a:endParaRPr lang="en-CA" sz="1200" dirty="0" smtClean="0">
              <a:solidFill>
                <a:schemeClr val="tx1"/>
              </a:solidFill>
            </a:endParaRPr>
          </a:p>
          <a:p>
            <a:r>
              <a:rPr lang="en-CA" sz="1200" dirty="0" smtClean="0">
                <a:solidFill>
                  <a:schemeClr val="tx1"/>
                </a:solidFill>
              </a:rPr>
              <a:t>	</a:t>
            </a:r>
            <a:r>
              <a:rPr lang="en-CA" sz="1200" dirty="0">
                <a:solidFill>
                  <a:schemeClr val="tx1"/>
                </a:solidFill>
              </a:rPr>
              <a:t>	</a:t>
            </a:r>
            <a:r>
              <a:rPr lang="en-CA" sz="1200" dirty="0" smtClean="0">
                <a:solidFill>
                  <a:schemeClr val="tx1"/>
                </a:solidFill>
              </a:rPr>
              <a:t>	</a:t>
            </a:r>
            <a:endParaRPr lang="en-CA" sz="1200" dirty="0">
              <a:solidFill>
                <a:schemeClr val="tx1"/>
              </a:solidFill>
            </a:endParaRPr>
          </a:p>
        </p:txBody>
      </p:sp>
      <p:grpSp>
        <p:nvGrpSpPr>
          <p:cNvPr id="11265" name="Group 11264"/>
          <p:cNvGrpSpPr/>
          <p:nvPr/>
        </p:nvGrpSpPr>
        <p:grpSpPr>
          <a:xfrm>
            <a:off x="413769" y="1354000"/>
            <a:ext cx="8150757" cy="2133535"/>
            <a:chOff x="457200" y="1231975"/>
            <a:chExt cx="8318234" cy="23309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94440"/>
              <a:ext cx="2435758" cy="4736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14" y="3167832"/>
              <a:ext cx="1372409" cy="3951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86" y="2138019"/>
              <a:ext cx="1580289" cy="64693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390" y="1423158"/>
              <a:ext cx="2354982" cy="42295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65" y="1231975"/>
              <a:ext cx="2081109" cy="8324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960" y="3111113"/>
              <a:ext cx="2680474" cy="451834"/>
            </a:xfrm>
            <a:prstGeom prst="rect">
              <a:avLst/>
            </a:prstGeom>
          </p:spPr>
        </p:pic>
      </p:grpSp>
      <p:pic>
        <p:nvPicPr>
          <p:cNvPr id="4098" name="Picture 2" descr="http://www.radiant.net/data/content/image/Customer%20Logos%20NEW/explor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55" y="2174938"/>
            <a:ext cx="1859645" cy="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8" y="3673587"/>
            <a:ext cx="1538288" cy="547688"/>
          </a:xfrm>
          <a:prstGeom prst="rect">
            <a:avLst/>
          </a:prstGeom>
        </p:spPr>
      </p:pic>
      <p:pic>
        <p:nvPicPr>
          <p:cNvPr id="11269" name="Picture 112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95" y="3810000"/>
            <a:ext cx="1661905" cy="352381"/>
          </a:xfrm>
          <a:prstGeom prst="rect">
            <a:avLst/>
          </a:prstGeom>
        </p:spPr>
      </p:pic>
      <p:pic>
        <p:nvPicPr>
          <p:cNvPr id="11271" name="Picture 112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8" y="4001351"/>
            <a:ext cx="1033348" cy="1033348"/>
          </a:xfrm>
          <a:prstGeom prst="rect">
            <a:avLst/>
          </a:prstGeom>
        </p:spPr>
      </p:pic>
      <p:pic>
        <p:nvPicPr>
          <p:cNvPr id="11277" name="Picture 112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29928"/>
            <a:ext cx="1252622" cy="569943"/>
          </a:xfrm>
          <a:prstGeom prst="rect">
            <a:avLst/>
          </a:prstGeom>
        </p:spPr>
      </p:pic>
      <p:pic>
        <p:nvPicPr>
          <p:cNvPr id="11278" name="Picture 112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648200"/>
            <a:ext cx="1470772" cy="571500"/>
          </a:xfrm>
          <a:prstGeom prst="rect">
            <a:avLst/>
          </a:prstGeom>
        </p:spPr>
      </p:pic>
      <p:pic>
        <p:nvPicPr>
          <p:cNvPr id="11279" name="Picture 112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48" y="2896617"/>
            <a:ext cx="2507352" cy="53238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8" y="4610100"/>
            <a:ext cx="174793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lide Number Placeholder 3"/>
          <p:cNvSpPr txBox="1">
            <a:spLocks/>
          </p:cNvSpPr>
          <p:nvPr/>
        </p:nvSpPr>
        <p:spPr>
          <a:xfrm>
            <a:off x="457200" y="6400800"/>
            <a:ext cx="6781800" cy="21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US" kern="0" dirty="0" smtClean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		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Why Radiant Cloud Computing?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" y="6477000"/>
            <a:ext cx="6781800" cy="219076"/>
          </a:xfrm>
        </p:spPr>
        <p:txBody>
          <a:bodyPr/>
          <a:lstStyle/>
          <a:p>
            <a:endParaRPr lang="en-CA" dirty="0" smtClean="0">
              <a:solidFill>
                <a:prstClr val="black"/>
              </a:solidFill>
            </a:endParaRPr>
          </a:p>
          <a:p>
            <a:fld id="{7D8FCA96-98BA-439F-9EFE-2F7068155CA3}" type="slidenum">
              <a:rPr lang="en-CA" smtClean="0">
                <a:solidFill>
                  <a:srgbClr val="3399FF"/>
                </a:solidFill>
              </a:rPr>
              <a:pPr/>
              <a:t>4</a:t>
            </a:fld>
            <a:r>
              <a:rPr lang="en-CA" dirty="0" smtClean="0">
                <a:solidFill>
                  <a:prstClr val="black"/>
                </a:solidFill>
              </a:rPr>
              <a:t>	</a:t>
            </a:r>
            <a:r>
              <a:rPr lang="en-US" kern="0" dirty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	 </a:t>
            </a:r>
            <a:r>
              <a:rPr lang="en-CA" dirty="0" smtClean="0">
                <a:solidFill>
                  <a:srgbClr val="127FC2"/>
                </a:solidFill>
              </a:rPr>
              <a:t>			</a:t>
            </a:r>
            <a:endParaRPr lang="en-CA" dirty="0">
              <a:solidFill>
                <a:srgbClr val="127FC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28879"/>
            <a:ext cx="7761564" cy="405752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Customer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08000" lvl="1" indent="-285750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transparent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Simple Pricing Model</a:t>
            </a:r>
          </a:p>
          <a:p>
            <a:pPr marL="508000" lvl="1" indent="-285750">
              <a:lnSpc>
                <a:spcPct val="16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spreadsheet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required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Enterprise-Class Cloud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17525" lvl="1" indent="-285750">
              <a:lnSpc>
                <a:spcPct val="160000"/>
              </a:lnSpc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Premium equipment: VMware-based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p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rivate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VLANs, MPLS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VPN dedicated co-existence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managed service options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Secure Multi-Tenancy Architecture</a:t>
            </a:r>
          </a:p>
          <a:p>
            <a:pPr marL="223837" lvl="1" indent="0">
              <a:buNone/>
            </a:pPr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72" y="1639627"/>
            <a:ext cx="1092384" cy="6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04" y="2371688"/>
            <a:ext cx="925920" cy="10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04" y="3496733"/>
            <a:ext cx="1219200" cy="5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8035"/>
            <a:ext cx="3657600" cy="473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Radiant’s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Cloud System Architecture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" y="6477000"/>
            <a:ext cx="6781800" cy="219076"/>
          </a:xfrm>
        </p:spPr>
        <p:txBody>
          <a:bodyPr/>
          <a:lstStyle/>
          <a:p>
            <a:endParaRPr lang="en-CA" dirty="0" smtClean="0">
              <a:solidFill>
                <a:prstClr val="black"/>
              </a:solidFill>
            </a:endParaRPr>
          </a:p>
          <a:p>
            <a:fld id="{7D8FCA96-98BA-439F-9EFE-2F7068155CA3}" type="slidenum">
              <a:rPr lang="en-CA" smtClean="0">
                <a:solidFill>
                  <a:srgbClr val="3399FF"/>
                </a:solidFill>
              </a:rPr>
              <a:pPr/>
              <a:t>5</a:t>
            </a:fld>
            <a:r>
              <a:rPr lang="en-CA" dirty="0" smtClean="0">
                <a:solidFill>
                  <a:prstClr val="black"/>
                </a:solidFill>
              </a:rPr>
              <a:t>	</a:t>
            </a:r>
            <a:r>
              <a:rPr lang="en-US" kern="0" dirty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	 </a:t>
            </a:r>
            <a:r>
              <a:rPr lang="en-CA" dirty="0" smtClean="0">
                <a:solidFill>
                  <a:srgbClr val="127FC2"/>
                </a:solidFill>
              </a:rPr>
              <a:t>			</a:t>
            </a:r>
            <a:endParaRPr lang="en-CA" dirty="0">
              <a:solidFill>
                <a:srgbClr val="127FC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1209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735540"/>
            <a:ext cx="10096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9647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4191000"/>
            <a:ext cx="413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7"/>
              </a:rPr>
              <a:t>http://www.imaginevirtuallyanything.com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26" y="3244858"/>
            <a:ext cx="1627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Virtual System Administration</a:t>
            </a: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64484"/>
            <a:ext cx="6781800" cy="16491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pPr lvl="0"/>
            <a:fld id="{7D8FCA96-98BA-439F-9EFE-2F7068155CA3}" type="slidenum">
              <a:rPr lang="en-CA" smtClean="0">
                <a:solidFill>
                  <a:srgbClr val="3399FF"/>
                </a:solidFill>
              </a:rPr>
              <a:pPr lvl="0"/>
              <a:t>6</a:t>
            </a:fld>
            <a:r>
              <a:rPr lang="en-CA" dirty="0" smtClean="0">
                <a:solidFill>
                  <a:schemeClr val="tx1"/>
                </a:solidFill>
              </a:rPr>
              <a:t> 	</a:t>
            </a:r>
            <a:r>
              <a:rPr lang="en-US" kern="0" dirty="0" smtClean="0">
                <a:solidFill>
                  <a:sysClr val="windowText" lastClr="000000"/>
                </a:solidFill>
              </a:rPr>
              <a:t>© </a:t>
            </a:r>
            <a:r>
              <a:rPr lang="en-US" kern="0" dirty="0">
                <a:solidFill>
                  <a:sysClr val="windowText" lastClr="000000"/>
                </a:solidFill>
              </a:rPr>
              <a:t>2011 Radiant </a:t>
            </a:r>
            <a:r>
              <a:rPr lang="en-US" kern="0" dirty="0" smtClean="0">
                <a:solidFill>
                  <a:sysClr val="windowText" lastClr="000000"/>
                </a:solidFill>
              </a:rPr>
              <a:t>Communications Corp</a:t>
            </a:r>
            <a:r>
              <a:rPr lang="en-US" kern="0" dirty="0">
                <a:solidFill>
                  <a:sysClr val="windowText" lastClr="000000"/>
                </a:solidFill>
              </a:rPr>
              <a:t>. All rights reserved.</a:t>
            </a:r>
          </a:p>
          <a:p>
            <a:r>
              <a:rPr lang="en-CA" dirty="0" smtClean="0"/>
              <a:t>			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9426" y="1295401"/>
            <a:ext cx="82073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defRPr sz="1400" kern="1200" baseline="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000">
              <a:lnSpc>
                <a:spcPct val="150000"/>
              </a:lnSpc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CA" dirty="0" smtClean="0">
                <a:latin typeface="Arial"/>
                <a:ea typeface="ＭＳ Ｐゴシック" charset="-128"/>
                <a:cs typeface="Arial"/>
              </a:rPr>
              <a:t>Basic ping </a:t>
            </a:r>
            <a:r>
              <a:rPr lang="en-CA" dirty="0">
                <a:latin typeface="Arial"/>
                <a:ea typeface="ＭＳ Ｐゴシック" charset="-128"/>
                <a:cs typeface="Arial"/>
              </a:rPr>
              <a:t>m</a:t>
            </a:r>
            <a:r>
              <a:rPr lang="en-CA" dirty="0" smtClean="0">
                <a:latin typeface="Arial"/>
                <a:ea typeface="ＭＳ Ｐゴシック" charset="-128"/>
                <a:cs typeface="Arial"/>
              </a:rPr>
              <a:t>onitoring</a:t>
            </a:r>
          </a:p>
          <a:p>
            <a:pPr indent="-342000">
              <a:lnSpc>
                <a:spcPct val="150000"/>
              </a:lnSpc>
              <a:spcBef>
                <a:spcPts val="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CA" dirty="0" smtClean="0">
                <a:latin typeface="Arial"/>
                <a:ea typeface="ＭＳ Ｐゴシック" charset="-128"/>
                <a:cs typeface="Arial"/>
              </a:rPr>
              <a:t>Operating System patching and administration</a:t>
            </a: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Monthly OS patching updates</a:t>
            </a: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Emergency security updates</a:t>
            </a: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Scheduled after hours maintenance window</a:t>
            </a:r>
            <a:endParaRPr lang="en-CA" sz="1600" dirty="0" smtClean="0">
              <a:latin typeface="Arial"/>
              <a:ea typeface="ＭＳ Ｐゴシック" charset="-128"/>
              <a:cs typeface="Arial"/>
            </a:endParaRPr>
          </a:p>
          <a:p>
            <a:pPr indent="-342000"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CA" dirty="0" smtClean="0">
                <a:latin typeface="Arial"/>
                <a:ea typeface="ＭＳ Ｐゴシック" charset="-128"/>
                <a:cs typeface="Arial"/>
              </a:rPr>
              <a:t>Managed backup</a:t>
            </a: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Daily disk based backup for fast recovery</a:t>
            </a:r>
            <a:endParaRPr lang="en-US" sz="1600" dirty="0">
              <a:latin typeface="Arial"/>
              <a:ea typeface="ＭＳ Ｐゴシック" charset="-128"/>
              <a:cs typeface="Arial"/>
            </a:endParaRP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Offsite replication to Toronto/Vancouver for protection in the event of a site disaster</a:t>
            </a:r>
          </a:p>
          <a:p>
            <a:pPr marL="900" indent="0">
              <a:spcBef>
                <a:spcPts val="1200"/>
              </a:spcBef>
              <a:buClr>
                <a:srgbClr val="FF6A00"/>
              </a:buClr>
              <a:buSzPct val="120000"/>
            </a:pPr>
            <a:endParaRPr lang="en-CA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95613"/>
              </p:ext>
            </p:extLst>
          </p:nvPr>
        </p:nvGraphicFramePr>
        <p:xfrm>
          <a:off x="1143000" y="4800600"/>
          <a:ext cx="7391399" cy="1219201"/>
        </p:xfrm>
        <a:graphic>
          <a:graphicData uri="http://schemas.openxmlformats.org/drawingml/2006/table">
            <a:tbl>
              <a:tblPr/>
              <a:tblGrid>
                <a:gridCol w="2206649"/>
                <a:gridCol w="2774889"/>
                <a:gridCol w="2409861"/>
              </a:tblGrid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Operating System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Backup Schedule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Retention Period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706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Server 2008/2003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Full database backup: Weekly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Image-level backup: 4 weeks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237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File-level backup: Daily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File-level backup: 28 days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 Hat Enterprise Linus 5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Image-level backup: Daily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Image-level backup: 28 days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Microsoft SQL System Administration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6705600" cy="304800"/>
          </a:xfrm>
        </p:spPr>
        <p:txBody>
          <a:bodyPr/>
          <a:lstStyle/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7</a:t>
            </a:fld>
            <a:r>
              <a:rPr lang="en-CA" dirty="0" smtClean="0">
                <a:solidFill>
                  <a:schemeClr val="tx2"/>
                </a:solidFill>
              </a:rPr>
              <a:t>	</a:t>
            </a:r>
            <a:r>
              <a:rPr lang="en-US" kern="0" dirty="0" smtClean="0">
                <a:solidFill>
                  <a:sysClr val="windowText" lastClr="000000"/>
                </a:solidFill>
              </a:rPr>
              <a:t>© 2011 Radiant Communications Corp. All rights reserved.</a:t>
            </a:r>
          </a:p>
          <a:p>
            <a:endParaRPr lang="en-CA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1174" y="1417637"/>
            <a:ext cx="8175626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20000"/>
              <a:buFont typeface="Arial"/>
              <a:buChar char="•"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60000"/>
              <a:buFont typeface="Lucida Grande"/>
              <a:buChar char="▶"/>
              <a:defRPr kern="1200">
                <a:solidFill>
                  <a:schemeClr val="tx1"/>
                </a:solidFill>
                <a:latin typeface="Avenir 55 Roman"/>
                <a:ea typeface="ＭＳ Ｐゴシック" pitchFamily="29" charset="-128"/>
                <a:cs typeface="Avenir 55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0"/>
              </a:buClr>
              <a:buSzPct val="150000"/>
              <a:buFont typeface="Lucida Grande"/>
              <a:buChar char="­"/>
              <a:defRPr sz="1400" kern="1200" baseline="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pitchFamily="-11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000">
              <a:lnSpc>
                <a:spcPct val="150000"/>
              </a:lnSpc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Configuration and verification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MS/SQL</a:t>
            </a:r>
          </a:p>
          <a:p>
            <a:pPr indent="-342000">
              <a:lnSpc>
                <a:spcPct val="150000"/>
              </a:lnSpc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Monitoring of database services</a:t>
            </a:r>
          </a:p>
          <a:p>
            <a:pPr indent="-342000">
              <a:lnSpc>
                <a:spcPct val="150000"/>
              </a:lnSpc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Application of MP/SQL patches and service packs</a:t>
            </a:r>
          </a:p>
          <a:p>
            <a:pPr indent="-342000">
              <a:lnSpc>
                <a:spcPct val="150000"/>
              </a:lnSpc>
              <a:spcBef>
                <a:spcPts val="1200"/>
              </a:spcBef>
              <a:buClr>
                <a:srgbClr val="FF6A00"/>
              </a:buClr>
              <a:buSzPct val="120000"/>
              <a:buFont typeface="Arial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SQL aware managed database backup service</a:t>
            </a:r>
            <a:endParaRPr lang="en-CA" dirty="0" smtClean="0">
              <a:latin typeface="Arial"/>
              <a:ea typeface="ＭＳ Ｐゴシック" charset="-128"/>
              <a:cs typeface="Arial"/>
            </a:endParaRP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Daily disk based backup for fast recovery</a:t>
            </a:r>
          </a:p>
          <a:p>
            <a:pPr lvl="1" indent="-18000">
              <a:spcBef>
                <a:spcPts val="600"/>
              </a:spcBef>
              <a:buSzPct val="60000"/>
              <a:buFont typeface="Arial" charset="0"/>
              <a:buChar char="►"/>
            </a:pPr>
            <a:r>
              <a:rPr lang="en-US" dirty="0" smtClean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dirty="0" smtClean="0">
                <a:latin typeface="Arial"/>
                <a:ea typeface="ＭＳ Ｐゴシック" charset="-128"/>
                <a:cs typeface="Arial"/>
              </a:rPr>
              <a:t>Offsite replication to Toronto/Vancouver for protection in the event of a site disaster</a:t>
            </a:r>
          </a:p>
          <a:p>
            <a:pPr marL="900" indent="0">
              <a:spcBef>
                <a:spcPts val="1200"/>
              </a:spcBef>
              <a:buClr>
                <a:srgbClr val="FF6A00"/>
              </a:buClr>
              <a:buSzPct val="120000"/>
            </a:pPr>
            <a:endParaRPr lang="en-CA" dirty="0" smtClean="0"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00205"/>
              </p:ext>
            </p:extLst>
          </p:nvPr>
        </p:nvGraphicFramePr>
        <p:xfrm>
          <a:off x="1066800" y="4648200"/>
          <a:ext cx="7391399" cy="990600"/>
        </p:xfrm>
        <a:graphic>
          <a:graphicData uri="http://schemas.openxmlformats.org/drawingml/2006/table">
            <a:tbl>
              <a:tblPr/>
              <a:tblGrid>
                <a:gridCol w="1981200"/>
                <a:gridCol w="3000338"/>
                <a:gridCol w="2409861"/>
              </a:tblGrid>
              <a:tr h="420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Application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Backup Schedule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Retention Period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84967">
                <a:tc rowSpan="2">
                  <a:txBody>
                    <a:bodyPr/>
                    <a:lstStyle/>
                    <a:p>
                      <a:pPr lvl="0" algn="l" rtl="0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Server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Full database backup: Weekly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Full backup: 4 weeks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284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Incremental</a:t>
                      </a:r>
                      <a:r>
                        <a:rPr lang="en-US" sz="1400" baseline="0" dirty="0" smtClean="0">
                          <a:latin typeface="+mn-lt"/>
                          <a:ea typeface="Arial Unicode MS"/>
                          <a:cs typeface="Times New Roman"/>
                        </a:rPr>
                        <a:t> database</a:t>
                      </a: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 backup: Daily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Arial Unicode MS"/>
                          <a:cs typeface="Times New Roman"/>
                        </a:rPr>
                        <a:t>Incremental backup: 28 days</a:t>
                      </a:r>
                    </a:p>
                  </a:txBody>
                  <a:tcPr marL="11289" marR="11289" marT="112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Radiant’s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Cloud: What’s Under the Hood?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8</a:t>
            </a:fld>
            <a:r>
              <a:rPr lang="en-CA" dirty="0" smtClean="0">
                <a:solidFill>
                  <a:schemeClr val="tx1"/>
                </a:solidFill>
              </a:rPr>
              <a:t> 	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2011 Radiant Communications Corp. All rights reserved.</a:t>
            </a:r>
          </a:p>
          <a:p>
            <a:r>
              <a:rPr lang="en-CA" dirty="0" smtClean="0"/>
              <a:t>				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977166" y="1618100"/>
            <a:ext cx="7328634" cy="4014272"/>
            <a:chOff x="685800" y="1465700"/>
            <a:chExt cx="6490434" cy="363784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715000" y="2514600"/>
              <a:ext cx="0" cy="2588942"/>
            </a:xfrm>
            <a:prstGeom prst="line">
              <a:avLst/>
            </a:prstGeom>
            <a:ln w="15875">
              <a:solidFill>
                <a:srgbClr val="FF6A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739198" y="4478035"/>
              <a:ext cx="381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39198" y="4191000"/>
              <a:ext cx="381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62000" y="2286000"/>
              <a:ext cx="5029200" cy="2286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Radiant Network</a:t>
              </a:r>
              <a:endPara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141" y="4245384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67200" y="1465700"/>
              <a:ext cx="1558593" cy="820300"/>
              <a:chOff x="4537407" y="1465700"/>
              <a:chExt cx="1558593" cy="820300"/>
            </a:xfrm>
          </p:grpSpPr>
          <p:pic>
            <p:nvPicPr>
              <p:cNvPr id="7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407" y="1465700"/>
                <a:ext cx="1558593" cy="698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4953000" y="16002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Internet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5486400" y="2028545"/>
                <a:ext cx="0" cy="257455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5028741" y="2042400"/>
                <a:ext cx="0" cy="24360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7" descr="small cloud"/>
            <p:cNvPicPr>
              <a:picLocks noChangeAspect="1" noChangeArrowheads="1"/>
            </p:cNvPicPr>
            <p:nvPr/>
          </p:nvPicPr>
          <p:blipFill>
            <a:blip r:embed="rId3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653392"/>
              <a:ext cx="2838450" cy="92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0" y="2761514"/>
              <a:ext cx="404957" cy="39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039" y="2801487"/>
              <a:ext cx="404957" cy="39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image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290" y="2801487"/>
              <a:ext cx="404957" cy="39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29481" y="3167390"/>
              <a:ext cx="736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Client 1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11022" y="3172008"/>
              <a:ext cx="736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Client 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2572" y="3167390"/>
              <a:ext cx="736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Client 3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481590"/>
              <a:ext cx="973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Real World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667000"/>
              <a:ext cx="1298575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3886200" y="2514600"/>
              <a:ext cx="228600" cy="1371600"/>
              <a:chOff x="3886200" y="2514600"/>
              <a:chExt cx="228600" cy="13716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886200" y="2514600"/>
                <a:ext cx="0" cy="137160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886200" y="2818125"/>
                <a:ext cx="2286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86200" y="3048000"/>
                <a:ext cx="2286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86200" y="3318712"/>
                <a:ext cx="2286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886200" y="3575730"/>
                <a:ext cx="2286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886200" y="3886200"/>
                <a:ext cx="228600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ight Bracket 21"/>
            <p:cNvSpPr/>
            <p:nvPr/>
          </p:nvSpPr>
          <p:spPr>
            <a:xfrm>
              <a:off x="5575284" y="2684482"/>
              <a:ext cx="73788" cy="1281093"/>
            </a:xfrm>
            <a:prstGeom prst="rightBracke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8800" y="3172008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Server Cluster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109245" y="4038600"/>
              <a:ext cx="1298576" cy="555459"/>
              <a:chOff x="4109245" y="4129078"/>
              <a:chExt cx="1298576" cy="55545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109246" y="4129078"/>
                <a:ext cx="1298575" cy="268706"/>
              </a:xfrm>
              <a:prstGeom prst="rect">
                <a:avLst/>
              </a:prstGeom>
              <a:solidFill>
                <a:srgbClr val="614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109245" y="4415831"/>
                <a:ext cx="1298575" cy="268706"/>
              </a:xfrm>
              <a:prstGeom prst="rect">
                <a:avLst/>
              </a:prstGeom>
              <a:solidFill>
                <a:srgbClr val="614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ight Bracket 24"/>
            <p:cNvSpPr/>
            <p:nvPr/>
          </p:nvSpPr>
          <p:spPr>
            <a:xfrm>
              <a:off x="5562601" y="4050266"/>
              <a:ext cx="86471" cy="519532"/>
            </a:xfrm>
            <a:prstGeom prst="rightBracke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2600" y="2895600"/>
              <a:ext cx="9857" cy="16764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5396996" y="2895600"/>
              <a:ext cx="170532" cy="1674198"/>
              <a:chOff x="5396996" y="2895600"/>
              <a:chExt cx="170532" cy="167419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13375" y="2895600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05790" y="3159462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404037" y="3433618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396997" y="3657600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402284" y="3886200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396996" y="4168108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413374" y="4569798"/>
                <a:ext cx="1541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638800" y="4202208"/>
              <a:ext cx="15374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Storage Controllers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744596" y="4191000"/>
              <a:ext cx="0" cy="28402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057805" y="3950628"/>
              <a:ext cx="1681393" cy="350532"/>
              <a:chOff x="1297709" y="4224701"/>
              <a:chExt cx="1681393" cy="3505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449387" y="4417398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752600" y="4422833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031946" y="4419385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347478" y="4418850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625489" y="4422833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lowchart: Magnetic Disk 55"/>
              <p:cNvSpPr/>
              <p:nvPr/>
            </p:nvSpPr>
            <p:spPr>
              <a:xfrm>
                <a:off x="1322441" y="4225623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Magnetic Disk 56"/>
              <p:cNvSpPr/>
              <p:nvPr/>
            </p:nvSpPr>
            <p:spPr>
              <a:xfrm>
                <a:off x="1619868" y="4224701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Magnetic Disk 57"/>
              <p:cNvSpPr/>
              <p:nvPr/>
            </p:nvSpPr>
            <p:spPr>
              <a:xfrm>
                <a:off x="1905000" y="4227105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Magnetic Disk 58"/>
              <p:cNvSpPr/>
              <p:nvPr/>
            </p:nvSpPr>
            <p:spPr>
              <a:xfrm>
                <a:off x="2209800" y="4226364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Magnetic Disk 59"/>
              <p:cNvSpPr/>
              <p:nvPr/>
            </p:nvSpPr>
            <p:spPr>
              <a:xfrm>
                <a:off x="2498543" y="4228149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1297709" y="4569798"/>
                <a:ext cx="168139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071996" y="4342593"/>
              <a:ext cx="1681393" cy="350532"/>
              <a:chOff x="1297709" y="4224701"/>
              <a:chExt cx="1681393" cy="3505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449387" y="4417398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752600" y="4422833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031946" y="4419385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347478" y="4418850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25489" y="4422833"/>
                <a:ext cx="0" cy="1524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Flowchart: Magnetic Disk 44"/>
              <p:cNvSpPr/>
              <p:nvPr/>
            </p:nvSpPr>
            <p:spPr>
              <a:xfrm>
                <a:off x="1322441" y="4225623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Magnetic Disk 45"/>
              <p:cNvSpPr/>
              <p:nvPr/>
            </p:nvSpPr>
            <p:spPr>
              <a:xfrm>
                <a:off x="1619868" y="4224701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Magnetic Disk 46"/>
              <p:cNvSpPr/>
              <p:nvPr/>
            </p:nvSpPr>
            <p:spPr>
              <a:xfrm>
                <a:off x="1905000" y="4227105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Magnetic Disk 47"/>
              <p:cNvSpPr/>
              <p:nvPr/>
            </p:nvSpPr>
            <p:spPr>
              <a:xfrm>
                <a:off x="2209800" y="4226364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Magnetic Disk 48"/>
              <p:cNvSpPr/>
              <p:nvPr/>
            </p:nvSpPr>
            <p:spPr>
              <a:xfrm>
                <a:off x="2498543" y="4228149"/>
                <a:ext cx="253892" cy="270884"/>
              </a:xfrm>
              <a:prstGeom prst="flowChartMagneticDisk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297709" y="4569798"/>
                <a:ext cx="168139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V="1">
              <a:off x="3744596" y="4444249"/>
              <a:ext cx="0" cy="24542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Bracket 32"/>
            <p:cNvSpPr/>
            <p:nvPr/>
          </p:nvSpPr>
          <p:spPr>
            <a:xfrm rot="5400000">
              <a:off x="2770235" y="4099637"/>
              <a:ext cx="117532" cy="1367059"/>
            </a:xfrm>
            <a:prstGeom prst="rightBracke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72566" y="4841933"/>
              <a:ext cx="15374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Storage Arrays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526722" y="2514600"/>
              <a:ext cx="0" cy="1061130"/>
            </a:xfrm>
            <a:prstGeom prst="line">
              <a:avLst/>
            </a:prstGeom>
            <a:ln w="15875">
              <a:solidFill>
                <a:srgbClr val="FF6A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979250" y="3575730"/>
              <a:ext cx="1545000" cy="0"/>
            </a:xfrm>
            <a:prstGeom prst="line">
              <a:avLst/>
            </a:prstGeom>
            <a:ln w="15875">
              <a:solidFill>
                <a:srgbClr val="FF6A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79250" y="3575730"/>
              <a:ext cx="0" cy="1527813"/>
            </a:xfrm>
            <a:prstGeom prst="line">
              <a:avLst/>
            </a:prstGeom>
            <a:ln w="15875">
              <a:solidFill>
                <a:srgbClr val="FF6A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79250" y="5103543"/>
              <a:ext cx="3735750" cy="0"/>
            </a:xfrm>
            <a:prstGeom prst="line">
              <a:avLst/>
            </a:prstGeom>
            <a:ln w="15875">
              <a:solidFill>
                <a:srgbClr val="FF6A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000500" y="4616925"/>
              <a:ext cx="1800627" cy="44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7DC3"/>
                  </a:solidFill>
                  <a:latin typeface="Arial" pitchFamily="34" charset="0"/>
                  <a:cs typeface="Arial" pitchFamily="34" charset="0"/>
                </a:rPr>
                <a:t>Radiant Broadband </a:t>
              </a:r>
            </a:p>
            <a:p>
              <a:pPr algn="ctr"/>
              <a:r>
                <a:rPr lang="en-US" sz="1300" b="1" dirty="0" smtClean="0">
                  <a:solidFill>
                    <a:srgbClr val="007DC3"/>
                  </a:solidFill>
                  <a:latin typeface="Arial" pitchFamily="34" charset="0"/>
                  <a:cs typeface="Arial" pitchFamily="34" charset="0"/>
                </a:rPr>
                <a:t>Data Centre</a:t>
              </a:r>
              <a:endParaRPr lang="en-US" sz="1300" b="1" dirty="0">
                <a:solidFill>
                  <a:srgbClr val="007DC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Radiant’s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Cloud in Action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FCA96-98BA-439F-9EFE-2F7068155CA3}" type="slidenum">
              <a:rPr lang="en-CA" smtClean="0">
                <a:solidFill>
                  <a:srgbClr val="3399FF"/>
                </a:solidFill>
              </a:rPr>
              <a:pPr>
                <a:defRPr/>
              </a:pPr>
              <a:t>9</a:t>
            </a:fld>
            <a:r>
              <a:rPr lang="en-CA" dirty="0" smtClean="0">
                <a:solidFill>
                  <a:srgbClr val="3399FF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	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2011 Radiant Communications Corp. All rights reserved.</a:t>
            </a:r>
          </a:p>
          <a:p>
            <a:r>
              <a:rPr lang="en-CA" dirty="0" smtClean="0"/>
              <a:t>				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926561" y="1395928"/>
            <a:ext cx="7328634" cy="4014272"/>
            <a:chOff x="926561" y="1395928"/>
            <a:chExt cx="7328634" cy="4014272"/>
          </a:xfrm>
        </p:grpSpPr>
        <p:grpSp>
          <p:nvGrpSpPr>
            <p:cNvPr id="81" name="Group 80"/>
            <p:cNvGrpSpPr/>
            <p:nvPr/>
          </p:nvGrpSpPr>
          <p:grpSpPr>
            <a:xfrm>
              <a:off x="4970477" y="1395928"/>
              <a:ext cx="1759876" cy="905181"/>
              <a:chOff x="4537407" y="1465700"/>
              <a:chExt cx="1558593" cy="820300"/>
            </a:xfrm>
          </p:grpSpPr>
          <p:pic>
            <p:nvPicPr>
              <p:cNvPr id="8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407" y="1465700"/>
                <a:ext cx="1558593" cy="698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4953000" y="16002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Internet</a:t>
                </a:r>
                <a:endPara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5486400" y="2028545"/>
                <a:ext cx="0" cy="257455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5028741" y="2042400"/>
                <a:ext cx="0" cy="24360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926561" y="2301109"/>
              <a:ext cx="7328634" cy="3109091"/>
              <a:chOff x="926561" y="2104906"/>
              <a:chExt cx="7328634" cy="3109091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6605252" y="2357161"/>
                <a:ext cx="0" cy="2856835"/>
              </a:xfrm>
              <a:prstGeom prst="line">
                <a:avLst/>
              </a:prstGeom>
              <a:ln w="15875">
                <a:solidFill>
                  <a:srgbClr val="FF6A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374287" y="4523764"/>
                <a:ext cx="43020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74287" y="4207028"/>
                <a:ext cx="43020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012602" y="2104906"/>
                <a:ext cx="5678691" cy="25225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Radiant Network</a:t>
                </a:r>
                <a:endParaRPr lang="en-US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572244" y="4267039"/>
                <a:ext cx="516245" cy="168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17" descr="small cloud"/>
              <p:cNvPicPr>
                <a:picLocks noChangeAspect="1" noChangeArrowheads="1"/>
              </p:cNvPicPr>
              <p:nvPr/>
            </p:nvPicPr>
            <p:blipFill>
              <a:blip r:embed="rId3">
                <a:lum bright="-24000" contrast="4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61" y="2510314"/>
                <a:ext cx="3205019" cy="1017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5" descr="image0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506" y="2629624"/>
                <a:ext cx="457255" cy="44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5" descr="image0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521" y="2673734"/>
                <a:ext cx="457255" cy="44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5" descr="image0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453" y="2673734"/>
                <a:ext cx="457255" cy="44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201712" y="3077499"/>
                <a:ext cx="831565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Client 1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971270" y="3082595"/>
                <a:ext cx="831565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Client 2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61798" y="3077499"/>
                <a:ext cx="831565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Client 3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012602" y="2320735"/>
                <a:ext cx="1098733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Real World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0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8395" y="2525331"/>
                <a:ext cx="1466278" cy="1432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1" name="Group 100"/>
              <p:cNvGrpSpPr/>
              <p:nvPr/>
            </p:nvGrpSpPr>
            <p:grpSpPr>
              <a:xfrm>
                <a:off x="4540273" y="2357161"/>
                <a:ext cx="258122" cy="1513528"/>
                <a:chOff x="3886200" y="2514600"/>
                <a:chExt cx="228600" cy="1371600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886200" y="2514600"/>
                  <a:ext cx="0" cy="137160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886200" y="2818125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3886200" y="3048000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3886200" y="3318712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3886200" y="3575730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3886200" y="3886200"/>
                  <a:ext cx="2286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ight Bracket 101"/>
              <p:cNvSpPr/>
              <p:nvPr/>
            </p:nvSpPr>
            <p:spPr>
              <a:xfrm>
                <a:off x="6447492" y="2544622"/>
                <a:ext cx="83317" cy="1413655"/>
              </a:xfrm>
              <a:prstGeom prst="rightBracket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519211" y="3082595"/>
                <a:ext cx="1290611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Server Cluster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4792123" y="4038858"/>
                <a:ext cx="1466279" cy="612936"/>
                <a:chOff x="4109245" y="4129078"/>
                <a:chExt cx="1298576" cy="555459"/>
              </a:xfrm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4109246" y="4129078"/>
                  <a:ext cx="1298575" cy="268706"/>
                </a:xfrm>
                <a:prstGeom prst="rect">
                  <a:avLst/>
                </a:prstGeom>
                <a:solidFill>
                  <a:srgbClr val="614D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109245" y="4415831"/>
                  <a:ext cx="1298575" cy="268706"/>
                </a:xfrm>
                <a:prstGeom prst="rect">
                  <a:avLst/>
                </a:prstGeom>
                <a:solidFill>
                  <a:srgbClr val="614D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Right Bracket 104"/>
              <p:cNvSpPr/>
              <p:nvPr/>
            </p:nvSpPr>
            <p:spPr>
              <a:xfrm>
                <a:off x="6433171" y="4051731"/>
                <a:ext cx="97638" cy="573291"/>
              </a:xfrm>
              <a:prstGeom prst="rightBracket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6433170" y="2777585"/>
                <a:ext cx="11130" cy="1849867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/>
              <p:cNvGrpSpPr/>
              <p:nvPr/>
            </p:nvGrpSpPr>
            <p:grpSpPr>
              <a:xfrm>
                <a:off x="6246179" y="2777585"/>
                <a:ext cx="192555" cy="1847437"/>
                <a:chOff x="5396996" y="2895600"/>
                <a:chExt cx="170532" cy="1674198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5413375" y="2895600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5405790" y="3159462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5404037" y="3433618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5396997" y="3657600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5402284" y="3886200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396996" y="4168108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5413374" y="4569798"/>
                  <a:ext cx="15415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6519211" y="4219396"/>
                <a:ext cx="1735984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Storage Controllers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4380382" y="4207028"/>
                <a:ext cx="0" cy="313417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2475752" y="3941783"/>
                <a:ext cx="1898535" cy="386804"/>
                <a:chOff x="1297709" y="4224701"/>
                <a:chExt cx="1681393" cy="350532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449387" y="4417398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752600" y="4422833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031946" y="4419385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2347478" y="441885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625489" y="4422833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Flowchart: Magnetic Disk 140"/>
                <p:cNvSpPr/>
                <p:nvPr/>
              </p:nvSpPr>
              <p:spPr>
                <a:xfrm>
                  <a:off x="1322441" y="4225623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lowchart: Magnetic Disk 141"/>
                <p:cNvSpPr/>
                <p:nvPr/>
              </p:nvSpPr>
              <p:spPr>
                <a:xfrm>
                  <a:off x="1619868" y="4224701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lowchart: Magnetic Disk 142"/>
                <p:cNvSpPr/>
                <p:nvPr/>
              </p:nvSpPr>
              <p:spPr>
                <a:xfrm>
                  <a:off x="1905000" y="4227105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Flowchart: Magnetic Disk 143"/>
                <p:cNvSpPr/>
                <p:nvPr/>
              </p:nvSpPr>
              <p:spPr>
                <a:xfrm>
                  <a:off x="2209800" y="4226364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lowchart: Magnetic Disk 144"/>
                <p:cNvSpPr/>
                <p:nvPr/>
              </p:nvSpPr>
              <p:spPr>
                <a:xfrm>
                  <a:off x="2498543" y="4228149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297709" y="4569798"/>
                  <a:ext cx="168139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2491776" y="4374307"/>
                <a:ext cx="1898535" cy="386804"/>
                <a:chOff x="1297709" y="4224701"/>
                <a:chExt cx="1681393" cy="350532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449387" y="4417398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752600" y="4422833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031946" y="4419385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347478" y="441885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625489" y="4422833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Flowchart: Magnetic Disk 129"/>
                <p:cNvSpPr/>
                <p:nvPr/>
              </p:nvSpPr>
              <p:spPr>
                <a:xfrm>
                  <a:off x="1322441" y="4225623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lowchart: Magnetic Disk 130"/>
                <p:cNvSpPr/>
                <p:nvPr/>
              </p:nvSpPr>
              <p:spPr>
                <a:xfrm>
                  <a:off x="1619868" y="4224701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Magnetic Disk 131"/>
                <p:cNvSpPr/>
                <p:nvPr/>
              </p:nvSpPr>
              <p:spPr>
                <a:xfrm>
                  <a:off x="1905000" y="4227105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Magnetic Disk 132"/>
                <p:cNvSpPr/>
                <p:nvPr/>
              </p:nvSpPr>
              <p:spPr>
                <a:xfrm>
                  <a:off x="2209800" y="4226364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Magnetic Disk 133"/>
                <p:cNvSpPr/>
                <p:nvPr/>
              </p:nvSpPr>
              <p:spPr>
                <a:xfrm>
                  <a:off x="2498543" y="4228149"/>
                  <a:ext cx="253892" cy="270884"/>
                </a:xfrm>
                <a:prstGeom prst="flowChartMagneticDisk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297709" y="4569798"/>
                  <a:ext cx="1681393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V="1">
                <a:off x="4380382" y="4486482"/>
                <a:ext cx="0" cy="270824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ight Bracket 112"/>
              <p:cNvSpPr/>
              <p:nvPr/>
            </p:nvSpPr>
            <p:spPr>
              <a:xfrm rot="5400000">
                <a:off x="3281696" y="4088666"/>
                <a:ext cx="129694" cy="1543606"/>
              </a:xfrm>
              <a:prstGeom prst="rightBracket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718248" y="4925317"/>
                <a:ext cx="1735984" cy="288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Storage Arrays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4134371" y="2357161"/>
                <a:ext cx="0" cy="1170931"/>
              </a:xfrm>
              <a:prstGeom prst="line">
                <a:avLst/>
              </a:prstGeom>
              <a:ln w="15875">
                <a:solidFill>
                  <a:srgbClr val="FF6A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2387052" y="3528092"/>
                <a:ext cx="1744527" cy="0"/>
              </a:xfrm>
              <a:prstGeom prst="line">
                <a:avLst/>
              </a:prstGeom>
              <a:ln w="15875">
                <a:solidFill>
                  <a:srgbClr val="FF6A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387052" y="3528092"/>
                <a:ext cx="0" cy="1685905"/>
              </a:xfrm>
              <a:prstGeom prst="line">
                <a:avLst/>
              </a:prstGeom>
              <a:ln w="15875">
                <a:solidFill>
                  <a:srgbClr val="FF6A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387052" y="5213997"/>
                <a:ext cx="4218199" cy="0"/>
              </a:xfrm>
              <a:prstGeom prst="line">
                <a:avLst/>
              </a:prstGeom>
              <a:ln w="15875">
                <a:solidFill>
                  <a:srgbClr val="FF6A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4669334" y="4677026"/>
                <a:ext cx="20331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rgbClr val="007DC3"/>
                    </a:solidFill>
                    <a:latin typeface="Arial" pitchFamily="34" charset="0"/>
                    <a:cs typeface="Arial" pitchFamily="34" charset="0"/>
                  </a:rPr>
                  <a:t>Radiant Broadband </a:t>
                </a:r>
              </a:p>
              <a:p>
                <a:pPr algn="ctr"/>
                <a:r>
                  <a:rPr lang="en-US" sz="1300" b="1" dirty="0" smtClean="0">
                    <a:solidFill>
                      <a:srgbClr val="007DC3"/>
                    </a:solidFill>
                    <a:latin typeface="Arial" pitchFamily="34" charset="0"/>
                    <a:cs typeface="Arial" pitchFamily="34" charset="0"/>
                  </a:rPr>
                  <a:t>Data Centre</a:t>
                </a:r>
                <a:endParaRPr lang="en-US" sz="1300" b="1" dirty="0">
                  <a:solidFill>
                    <a:srgbClr val="007DC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63" name="Line Callout 1 162"/>
          <p:cNvSpPr/>
          <p:nvPr/>
        </p:nvSpPr>
        <p:spPr>
          <a:xfrm>
            <a:off x="6605252" y="2623658"/>
            <a:ext cx="1467783" cy="492558"/>
          </a:xfrm>
          <a:prstGeom prst="borderCallout1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 Grows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ular Callout 161"/>
          <p:cNvSpPr/>
          <p:nvPr/>
        </p:nvSpPr>
        <p:spPr>
          <a:xfrm>
            <a:off x="4875126" y="1752964"/>
            <a:ext cx="1295400" cy="632969"/>
          </a:xfrm>
          <a:prstGeom prst="wedgeRectCallout">
            <a:avLst>
              <a:gd name="adj1" fmla="val -24510"/>
              <a:gd name="adj2" fmla="val 1200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 Fails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45" y="2705383"/>
            <a:ext cx="14271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adiant">
      <a:dk1>
        <a:sysClr val="windowText" lastClr="000000"/>
      </a:dk1>
      <a:lt1>
        <a:sysClr val="window" lastClr="FFFFFF"/>
      </a:lt1>
      <a:dk2>
        <a:srgbClr val="127FC2"/>
      </a:dk2>
      <a:lt2>
        <a:srgbClr val="B4DCFA"/>
      </a:lt2>
      <a:accent1>
        <a:srgbClr val="F18E51"/>
      </a:accent1>
      <a:accent2>
        <a:srgbClr val="EC2314"/>
      </a:accent2>
      <a:accent3>
        <a:srgbClr val="6AB6B2"/>
      </a:accent3>
      <a:accent4>
        <a:srgbClr val="FFA765"/>
      </a:accent4>
      <a:accent5>
        <a:srgbClr val="EBEB15"/>
      </a:accent5>
      <a:accent6>
        <a:srgbClr val="2FF620"/>
      </a:accent6>
      <a:hlink>
        <a:srgbClr val="56C7AA"/>
      </a:hlink>
      <a:folHlink>
        <a:srgbClr val="59A8D1"/>
      </a:folHlink>
    </a:clrScheme>
    <a:fontScheme name="Radiant St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53484D7E7CC48A9ED476160D9E570" ma:contentTypeVersion="0" ma:contentTypeDescription="Create a new document." ma:contentTypeScope="" ma:versionID="6e4456c97edb4ce911a8c3f382c9b6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0D5D58-01E0-4874-B918-5D5C3F8CE451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502C56-F17C-46EF-A6E5-5876D75A64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4B3F98-0ABA-49D8-8E07-96DB7FEFC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423</Words>
  <Application>Microsoft Office PowerPoint</Application>
  <PresentationFormat>On-screen Show (4:3)</PresentationFormat>
  <Paragraphs>138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AlwaysThere™ Virtual Cloud Servers</vt:lpstr>
      <vt:lpstr>Reasons to Move to the Cloud</vt:lpstr>
      <vt:lpstr>Some of Our Cloud Server Clients…</vt:lpstr>
      <vt:lpstr>Why Radiant Cloud Computing?</vt:lpstr>
      <vt:lpstr>Radiant’s Cloud System Architecture </vt:lpstr>
      <vt:lpstr>Virtual System Administration</vt:lpstr>
      <vt:lpstr>Microsoft SQL System Administration </vt:lpstr>
      <vt:lpstr>Radiant’s Cloud: What’s Under the Hood?</vt:lpstr>
      <vt:lpstr>Radiant’s Cloud in Action</vt:lpstr>
      <vt:lpstr>Radiant’s Cloud Network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Ready</dc:title>
  <dc:creator>Adrian Byram</dc:creator>
  <cp:lastModifiedBy>Jay Bradford</cp:lastModifiedBy>
  <cp:revision>116</cp:revision>
  <cp:lastPrinted>2011-02-22T06:09:00Z</cp:lastPrinted>
  <dcterms:created xsi:type="dcterms:W3CDTF">2010-08-25T03:33:25Z</dcterms:created>
  <dcterms:modified xsi:type="dcterms:W3CDTF">2011-08-29T21:10:15Z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0x0101002CF53484D7E7CC48A9ED476160D9E570</vt:lpwstr>
  </property>
</Properties>
</file>